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404" r:id="rId4"/>
    <p:sldId id="405" r:id="rId5"/>
    <p:sldId id="500" r:id="rId6"/>
    <p:sldId id="406" r:id="rId7"/>
    <p:sldId id="407" r:id="rId8"/>
    <p:sldId id="468" r:id="rId9"/>
    <p:sldId id="477" r:id="rId10"/>
    <p:sldId id="478" r:id="rId11"/>
    <p:sldId id="469" r:id="rId12"/>
    <p:sldId id="493" r:id="rId13"/>
    <p:sldId id="494" r:id="rId14"/>
    <p:sldId id="471" r:id="rId15"/>
    <p:sldId id="470" r:id="rId16"/>
    <p:sldId id="479" r:id="rId17"/>
    <p:sldId id="474" r:id="rId18"/>
    <p:sldId id="475" r:id="rId19"/>
    <p:sldId id="476" r:id="rId20"/>
    <p:sldId id="485" r:id="rId21"/>
    <p:sldId id="480" r:id="rId22"/>
    <p:sldId id="481" r:id="rId23"/>
    <p:sldId id="482" r:id="rId24"/>
    <p:sldId id="486" r:id="rId25"/>
    <p:sldId id="501" r:id="rId26"/>
    <p:sldId id="484" r:id="rId27"/>
    <p:sldId id="487" r:id="rId28"/>
    <p:sldId id="488" r:id="rId29"/>
    <p:sldId id="492" r:id="rId30"/>
    <p:sldId id="483" r:id="rId31"/>
    <p:sldId id="491" r:id="rId32"/>
    <p:sldId id="495" r:id="rId33"/>
    <p:sldId id="496" r:id="rId34"/>
    <p:sldId id="497" r:id="rId35"/>
    <p:sldId id="498" r:id="rId36"/>
    <p:sldId id="499" r:id="rId37"/>
    <p:sldId id="489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6" roundtripDataSignature="AMtx7mg9CgjXLld8ptoL8a35yts1isVH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BE2F34"/>
    <a:srgbClr val="E05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87" autoAdjust="0"/>
  </p:normalViewPr>
  <p:slideViewPr>
    <p:cSldViewPr snapToGrid="0">
      <p:cViewPr>
        <p:scale>
          <a:sx n="66" d="100"/>
          <a:sy n="66" d="100"/>
        </p:scale>
        <p:origin x="1320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146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408DAD1-6905-4DB1-8D06-453DE0D43B8C}" type="datetime1">
              <a:rPr lang="en-US" smtClean="0"/>
              <a:t>6/30/2024</a:t>
            </a:fld>
            <a:endParaRPr/>
          </a:p>
        </p:txBody>
      </p:sp>
      <p:sp>
        <p:nvSpPr>
          <p:cNvPr id="19" name="Google Shape;19;p1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69DB792-D605-483D-9F53-AC98F7968A85}" type="datetime1">
              <a:rPr lang="en-US" smtClean="0"/>
              <a:t>6/30/2024</a:t>
            </a:fld>
            <a:endParaRPr/>
          </a:p>
        </p:txBody>
      </p:sp>
      <p:sp>
        <p:nvSpPr>
          <p:cNvPr id="76" name="Google Shape;76;p1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3139F45-DC03-465B-A82D-5F84AF2BF73F}" type="datetime1">
              <a:rPr lang="en-US" smtClean="0"/>
              <a:t>6/30/2024</a:t>
            </a:fld>
            <a:endParaRPr/>
          </a:p>
        </p:txBody>
      </p:sp>
      <p:sp>
        <p:nvSpPr>
          <p:cNvPr id="82" name="Google Shape;82;p1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C1C86B2-491A-4D51-8894-29AAC2467C48}" type="datetime1">
              <a:rPr lang="en-US" smtClean="0"/>
              <a:t>6/30/2024</a:t>
            </a:fld>
            <a:endParaRPr/>
          </a:p>
        </p:txBody>
      </p:sp>
      <p:sp>
        <p:nvSpPr>
          <p:cNvPr id="25" name="Google Shape;25;p1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060A0FA-8DEA-44BA-AA5D-18C9093C37D5}" type="datetime1">
              <a:rPr lang="en-US" smtClean="0"/>
              <a:t>6/30/2024</a:t>
            </a:fld>
            <a:endParaRPr/>
          </a:p>
        </p:txBody>
      </p:sp>
      <p:sp>
        <p:nvSpPr>
          <p:cNvPr id="31" name="Google Shape;31;p1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0F05710-F120-482F-A8D6-2B44A468B54E}" type="datetime1">
              <a:rPr lang="en-US" smtClean="0"/>
              <a:t>6/30/2024</a:t>
            </a:fld>
            <a:endParaRPr/>
          </a:p>
        </p:txBody>
      </p:sp>
      <p:sp>
        <p:nvSpPr>
          <p:cNvPr id="38" name="Google Shape;38;p1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44CBDC3-9283-496E-AFEF-B66F600D04DA}" type="datetime1">
              <a:rPr lang="en-US" smtClean="0"/>
              <a:t>6/30/2024</a:t>
            </a:fld>
            <a:endParaRPr/>
          </a:p>
        </p:txBody>
      </p:sp>
      <p:sp>
        <p:nvSpPr>
          <p:cNvPr id="47" name="Google Shape;47;p1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529E5A2-F875-4711-B40A-5BADB5B7E993}" type="datetime1">
              <a:rPr lang="en-US" smtClean="0"/>
              <a:t>6/30/2024</a:t>
            </a:fld>
            <a:endParaRPr/>
          </a:p>
        </p:txBody>
      </p:sp>
      <p:sp>
        <p:nvSpPr>
          <p:cNvPr id="52" name="Google Shape;52;p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3E6DBF4-B8C7-4523-B82A-62A3D7213A83}" type="datetime1">
              <a:rPr lang="en-US" smtClean="0"/>
              <a:t>6/30/2024</a:t>
            </a:fld>
            <a:endParaRPr/>
          </a:p>
        </p:txBody>
      </p:sp>
      <p:sp>
        <p:nvSpPr>
          <p:cNvPr id="56" name="Google Shape;56;p1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97B0B10-E431-4FB1-AAC5-152C111E5BEE}" type="datetime1">
              <a:rPr lang="en-US" smtClean="0"/>
              <a:t>6/30/2024</a:t>
            </a:fld>
            <a:endParaRPr/>
          </a:p>
        </p:txBody>
      </p:sp>
      <p:sp>
        <p:nvSpPr>
          <p:cNvPr id="63" name="Google Shape;63;p1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12272AA-7CCB-4EBB-8967-BE19C6DB4944}" type="datetime1">
              <a:rPr lang="en-US" smtClean="0"/>
              <a:t>6/30/2024</a:t>
            </a:fld>
            <a:endParaRPr/>
          </a:p>
        </p:txBody>
      </p:sp>
      <p:sp>
        <p:nvSpPr>
          <p:cNvPr id="70" name="Google Shape;70;p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0A68F2E-0696-4032-9C16-19EE67CC3C42}" type="datetime1">
              <a:rPr lang="en-US" smtClean="0"/>
              <a:t>6/30/2024</a:t>
            </a:fld>
            <a:endParaRPr/>
          </a:p>
        </p:txBody>
      </p:sp>
      <p:sp>
        <p:nvSpPr>
          <p:cNvPr id="13" name="Google Shape;13;p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0" y="1461258"/>
            <a:ext cx="12192000" cy="58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br>
              <a:rPr lang="en-GB" sz="24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sz="24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sz="44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44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Based Pseudo </a:t>
            </a:r>
            <a:r>
              <a:rPr lang="en-GB" sz="4400" b="1" dirty="0" err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0" y="238342"/>
            <a:ext cx="12192000" cy="48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Times New Roman"/>
              <a:buNone/>
            </a:pPr>
            <a:r>
              <a:rPr lang="en-GB" sz="2800" b="1" i="0" u="none" strike="noStrike" cap="none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 4128 : Image Processing and Computer Vision Laboratory</a:t>
            </a:r>
            <a:endParaRPr sz="2800" b="1" i="0" u="none" strike="noStrike" cap="none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015FCC-3DD7-2FC8-9CC5-7180B7A07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78496"/>
              </p:ext>
            </p:extLst>
          </p:nvPr>
        </p:nvGraphicFramePr>
        <p:xfrm>
          <a:off x="1268067" y="2786700"/>
          <a:ext cx="9655866" cy="2070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7933">
                  <a:extLst>
                    <a:ext uri="{9D8B030D-6E8A-4147-A177-3AD203B41FA5}">
                      <a16:colId xmlns:a16="http://schemas.microsoft.com/office/drawing/2014/main" val="2785359580"/>
                    </a:ext>
                  </a:extLst>
                </a:gridCol>
                <a:gridCol w="4827933">
                  <a:extLst>
                    <a:ext uri="{9D8B030D-6E8A-4147-A177-3AD203B41FA5}">
                      <a16:colId xmlns:a16="http://schemas.microsoft.com/office/drawing/2014/main" val="3180509846"/>
                    </a:ext>
                  </a:extLst>
                </a:gridCol>
              </a:tblGrid>
              <a:tr h="2070436">
                <a:tc>
                  <a:txBody>
                    <a:bodyPr/>
                    <a:lstStyle/>
                    <a:p>
                      <a:r>
                        <a:rPr lang="en-US" sz="2400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Presented by:</a:t>
                      </a:r>
                    </a:p>
                    <a:p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Farhatun Shama</a:t>
                      </a:r>
                    </a:p>
                    <a:p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Roll: </a:t>
                      </a: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1907033</a:t>
                      </a:r>
                    </a:p>
                    <a:p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Semester:</a:t>
                      </a: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400" baseline="30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  <a:endParaRPr 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Year: </a:t>
                      </a: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Teachers:</a:t>
                      </a:r>
                    </a:p>
                    <a:p>
                      <a:r>
                        <a:rPr lang="sv-SE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Sk. Mohammad Masudul Ahsan</a:t>
                      </a:r>
                    </a:p>
                    <a:p>
                      <a:r>
                        <a:rPr lang="sv-SE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</a:t>
                      </a:r>
                    </a:p>
                    <a:p>
                      <a:r>
                        <a:rPr lang="sv-SE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Dipannita Biswas</a:t>
                      </a:r>
                    </a:p>
                    <a:p>
                      <a:r>
                        <a:rPr lang="sv-SE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Lecturer</a:t>
                      </a:r>
                      <a:endParaRPr 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62972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DF4F1A-0041-CCF5-1BA3-23415B82CDD0}"/>
              </a:ext>
            </a:extLst>
          </p:cNvPr>
          <p:cNvSpPr txBox="1"/>
          <p:nvPr/>
        </p:nvSpPr>
        <p:spPr>
          <a:xfrm>
            <a:off x="3031434" y="5029557"/>
            <a:ext cx="6129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 (KUET)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9AC43-18C0-1769-7C55-822DB82B58A9}"/>
              </a:ext>
            </a:extLst>
          </p:cNvPr>
          <p:cNvSpPr txBox="1"/>
          <p:nvPr/>
        </p:nvSpPr>
        <p:spPr>
          <a:xfrm>
            <a:off x="4794801" y="5909864"/>
            <a:ext cx="612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30/06/2024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516284"/>
            <a:ext cx="10515600" cy="4525742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sz="3200" u="sng" dirty="0">
                <a:solidFill>
                  <a:schemeClr val="accent1"/>
                </a:solidFill>
              </a:rPr>
              <a:t>Global Histogram Matching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global histogram matching, the input image histogram is directly matched to the reference greyscale histogram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 global colormap is obtained from the reference grey image and reference color image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colormap is obtained by taking the mean R,G,B value for each greyscale intensity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Finally, the input greyscale image is colored according to this map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98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9" y="1606964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Different types of features has been used for matching objects.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area, perimeter, roundness, form factor, compactness, </a:t>
            </a:r>
            <a:r>
              <a:rPr lang="en-US" dirty="0" err="1"/>
              <a:t>axis_ratio</a:t>
            </a:r>
            <a:r>
              <a:rPr lang="en-US" dirty="0"/>
              <a:t>, elongation, orientation, extent, solidity, eccentricity, ferret </a:t>
            </a:r>
            <a:r>
              <a:rPr lang="en-US" dirty="0" err="1"/>
              <a:t>diameter,moments</a:t>
            </a: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r>
              <a:rPr lang="en-US" dirty="0"/>
              <a:t>2.   </a:t>
            </a:r>
            <a:r>
              <a:rPr lang="en-US" dirty="0" err="1"/>
              <a:t>Haralick</a:t>
            </a:r>
            <a:r>
              <a:rPr lang="en-US" dirty="0"/>
              <a:t> features- energy, contrast, homogeneity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60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82BBC1-CC6F-7218-E295-FF14A881E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115" y="1949469"/>
            <a:ext cx="7280305" cy="73585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10BB3-0F0F-C83D-CC56-3A68712B0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4160"/>
            <a:ext cx="6454682" cy="692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51DC4-2598-8D21-3F44-D4391C31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54110"/>
            <a:ext cx="3908252" cy="733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CFC5D-3CC4-6AFC-02CB-445E1BF48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15" y="4235168"/>
            <a:ext cx="3763777" cy="733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28C61-B3BC-048F-EE30-32EABE826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33" y="4968901"/>
            <a:ext cx="4943440" cy="6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9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10BB3-0F0F-C83D-CC56-3A68712B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9591" y="2595523"/>
            <a:ext cx="4079642" cy="809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51DC4-2598-8D21-3F44-D4391C31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5419" y="3506165"/>
            <a:ext cx="6489626" cy="10571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28C61-B3BC-048F-EE30-32EABE8268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9591" y="4541725"/>
            <a:ext cx="4921246" cy="83027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8A437-B956-2128-0996-8F3B7187F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>
                <a:solidFill>
                  <a:schemeClr val="tx2">
                    <a:lumMod val="25000"/>
                  </a:schemeClr>
                </a:solidFill>
              </a:rPr>
              <a:t>Haralick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 features: (P(</a:t>
            </a:r>
            <a:r>
              <a:rPr lang="en-US" dirty="0" err="1">
                <a:solidFill>
                  <a:schemeClr val="tx2">
                    <a:lumMod val="25000"/>
                  </a:schemeClr>
                </a:solidFill>
              </a:rPr>
              <a:t>I,j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) denotes the GLCM)</a:t>
            </a:r>
          </a:p>
        </p:txBody>
      </p:sp>
    </p:spTree>
    <p:extLst>
      <p:ext uri="{BB962C8B-B14F-4D97-AF65-F5344CB8AC3E}">
        <p14:creationId xmlns:p14="http://schemas.microsoft.com/office/powerpoint/2010/main" val="305313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</a:t>
            </a:r>
          </a:p>
          <a:p>
            <a:pPr marL="114300" indent="0">
              <a:buSzPct val="100000"/>
              <a:buNone/>
            </a:pPr>
            <a:r>
              <a:rPr lang="en-US" dirty="0"/>
              <a:t> </a:t>
            </a:r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453" y="1585499"/>
            <a:ext cx="3581211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0285" y="1579484"/>
            <a:ext cx="363142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7454" y="1562349"/>
            <a:ext cx="3779135" cy="3831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302026" y="562905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 Contour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5029040" y="565194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Reference Contour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207454" y="5632822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Matching result snippet from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11490-90A8-80CD-227D-248FBD93D227}"/>
              </a:ext>
            </a:extLst>
          </p:cNvPr>
          <p:cNvSpPr txBox="1"/>
          <p:nvPr/>
        </p:nvSpPr>
        <p:spPr>
          <a:xfrm>
            <a:off x="3905664" y="6138802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2: Contours and Console results</a:t>
            </a:r>
          </a:p>
        </p:txBody>
      </p:sp>
    </p:spTree>
    <p:extLst>
      <p:ext uri="{BB962C8B-B14F-4D97-AF65-F5344CB8AC3E}">
        <p14:creationId xmlns:p14="http://schemas.microsoft.com/office/powerpoint/2010/main" val="335063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9" y="1585499"/>
            <a:ext cx="3819299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50" y="1579484"/>
            <a:ext cx="381929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456" y="1368182"/>
            <a:ext cx="3779135" cy="4048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302026" y="562905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5140292" y="5650843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868269" y="5586788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4B8394-18C7-BBB6-167C-CB2326640EB3}"/>
              </a:ext>
            </a:extLst>
          </p:cNvPr>
          <p:cNvSpPr txBox="1"/>
          <p:nvPr/>
        </p:nvSpPr>
        <p:spPr>
          <a:xfrm>
            <a:off x="3816363" y="6171568"/>
            <a:ext cx="5267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3: Pseudo color using area. Moments </a:t>
            </a:r>
            <a:r>
              <a:rPr lang="en-US" sz="2000" dirty="0" err="1"/>
              <a:t>etc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475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 with object histogram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9" y="1585499"/>
            <a:ext cx="3819299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50" y="1579484"/>
            <a:ext cx="381929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19052" y="1528423"/>
            <a:ext cx="3667539" cy="38884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5140292" y="5639268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868269" y="5612134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4B402-F05B-B5EE-D05F-89D049A80885}"/>
              </a:ext>
            </a:extLst>
          </p:cNvPr>
          <p:cNvSpPr txBox="1"/>
          <p:nvPr/>
        </p:nvSpPr>
        <p:spPr>
          <a:xfrm>
            <a:off x="1302026" y="562905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75994-863A-4249-98F9-C6F63A8FED0F}"/>
              </a:ext>
            </a:extLst>
          </p:cNvPr>
          <p:cNvSpPr txBox="1"/>
          <p:nvPr/>
        </p:nvSpPr>
        <p:spPr>
          <a:xfrm>
            <a:off x="3816363" y="6171568"/>
            <a:ext cx="4514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4: Pseudo color (object histogram)</a:t>
            </a:r>
          </a:p>
        </p:txBody>
      </p:sp>
    </p:spTree>
    <p:extLst>
      <p:ext uri="{BB962C8B-B14F-4D97-AF65-F5344CB8AC3E}">
        <p14:creationId xmlns:p14="http://schemas.microsoft.com/office/powerpoint/2010/main" val="171433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 err="1"/>
              <a:t>Haralick</a:t>
            </a:r>
            <a:r>
              <a:rPr lang="en-US" dirty="0"/>
              <a:t> feature based matching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9" y="1585499"/>
            <a:ext cx="3819299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50" y="1579484"/>
            <a:ext cx="381929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7456" y="1440612"/>
            <a:ext cx="3779135" cy="3976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302026" y="562905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4984957" y="5629059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868264" y="5629059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5CFE5-DBD0-F7C0-790B-030C62FBCD1F}"/>
              </a:ext>
            </a:extLst>
          </p:cNvPr>
          <p:cNvSpPr txBox="1"/>
          <p:nvPr/>
        </p:nvSpPr>
        <p:spPr>
          <a:xfrm>
            <a:off x="3816363" y="6171568"/>
            <a:ext cx="4515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5: Pseudo color (</a:t>
            </a:r>
            <a:r>
              <a:rPr lang="en-US" sz="2000" dirty="0" err="1"/>
              <a:t>Haralick</a:t>
            </a:r>
            <a:r>
              <a:rPr lang="en-US" sz="2000" dirty="0"/>
              <a:t> Feature)</a:t>
            </a:r>
          </a:p>
        </p:txBody>
      </p:sp>
    </p:spTree>
    <p:extLst>
      <p:ext uri="{BB962C8B-B14F-4D97-AF65-F5344CB8AC3E}">
        <p14:creationId xmlns:p14="http://schemas.microsoft.com/office/powerpoint/2010/main" val="180988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 Histogram matching (Global) 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9" y="1585499"/>
            <a:ext cx="3819299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50" y="1579484"/>
            <a:ext cx="381929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7803" y="1440612"/>
            <a:ext cx="3758788" cy="3976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6CA04-D36C-9F93-432B-F447E6C288EA}"/>
              </a:ext>
            </a:extLst>
          </p:cNvPr>
          <p:cNvSpPr txBox="1"/>
          <p:nvPr/>
        </p:nvSpPr>
        <p:spPr>
          <a:xfrm>
            <a:off x="1198946" y="562905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F5E3C-D906-F49D-8D5C-5E5D5F66EEB1}"/>
              </a:ext>
            </a:extLst>
          </p:cNvPr>
          <p:cNvSpPr txBox="1"/>
          <p:nvPr/>
        </p:nvSpPr>
        <p:spPr>
          <a:xfrm>
            <a:off x="4984957" y="5629059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30D2E-5605-A4F3-B7D8-F104FCAD288A}"/>
              </a:ext>
            </a:extLst>
          </p:cNvPr>
          <p:cNvSpPr txBox="1"/>
          <p:nvPr/>
        </p:nvSpPr>
        <p:spPr>
          <a:xfrm>
            <a:off x="8868264" y="5629059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1BC26-926D-6F17-E33B-5810B9912387}"/>
              </a:ext>
            </a:extLst>
          </p:cNvPr>
          <p:cNvSpPr txBox="1"/>
          <p:nvPr/>
        </p:nvSpPr>
        <p:spPr>
          <a:xfrm>
            <a:off x="3816363" y="6171568"/>
            <a:ext cx="5030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6: Pseudo color using global histogram</a:t>
            </a:r>
          </a:p>
        </p:txBody>
      </p:sp>
    </p:spTree>
    <p:extLst>
      <p:ext uri="{BB962C8B-B14F-4D97-AF65-F5344CB8AC3E}">
        <p14:creationId xmlns:p14="http://schemas.microsoft.com/office/powerpoint/2010/main" val="3804853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 Comparative outputs 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026" y="1585499"/>
            <a:ext cx="3572065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5765" y="1559606"/>
            <a:ext cx="3620467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03261" y="1615419"/>
            <a:ext cx="3593034" cy="3801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025657" y="5668112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Matching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4480010" y="5699047"/>
            <a:ext cx="323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Object histogram Matching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561348" y="5668112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Global Histogram Matching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31A30-C0B2-4EB7-F200-7953CBF9755C}"/>
              </a:ext>
            </a:extLst>
          </p:cNvPr>
          <p:cNvSpPr txBox="1"/>
          <p:nvPr/>
        </p:nvSpPr>
        <p:spPr>
          <a:xfrm>
            <a:off x="3816363" y="6171568"/>
            <a:ext cx="3246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7: Outputs Comparison</a:t>
            </a:r>
          </a:p>
        </p:txBody>
      </p:sp>
    </p:spTree>
    <p:extLst>
      <p:ext uri="{BB962C8B-B14F-4D97-AF65-F5344CB8AC3E}">
        <p14:creationId xmlns:p14="http://schemas.microsoft.com/office/powerpoint/2010/main" val="226715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Outlines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lang="en-US" dirty="0"/>
              <a:t>Objectives</a:t>
            </a:r>
          </a:p>
          <a:p>
            <a:pPr>
              <a:buSzPct val="100000"/>
            </a:pPr>
            <a:r>
              <a:rPr lang="en-US" dirty="0"/>
              <a:t>Introduction</a:t>
            </a:r>
          </a:p>
          <a:p>
            <a:pPr>
              <a:buSzPct val="100000"/>
            </a:pPr>
            <a:r>
              <a:rPr lang="en-US" dirty="0"/>
              <a:t>Tools used</a:t>
            </a:r>
          </a:p>
          <a:p>
            <a:pPr>
              <a:buSzPct val="100000"/>
            </a:pPr>
            <a:r>
              <a:rPr lang="en-US" dirty="0"/>
              <a:t>Methodology</a:t>
            </a:r>
          </a:p>
          <a:p>
            <a:pPr>
              <a:buSzPct val="100000"/>
            </a:pPr>
            <a:r>
              <a:rPr lang="en-US" dirty="0"/>
              <a:t>Limitations</a:t>
            </a:r>
          </a:p>
          <a:p>
            <a:pPr>
              <a:buSzPct val="100000"/>
            </a:pPr>
            <a:r>
              <a:rPr lang="en-US" dirty="0"/>
              <a:t>Conclusion</a:t>
            </a:r>
          </a:p>
          <a:p>
            <a:pPr>
              <a:buSzPct val="100000"/>
            </a:pPr>
            <a:r>
              <a:rPr lang="en-US" dirty="0"/>
              <a:t>Video Attachment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254C0-30CD-01E3-BD57-30093AFE05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3B599FC-66A8-4110-9D31-94912480FCCC}" type="datetime1">
              <a:rPr lang="en-US" smtClean="0"/>
              <a:t>6/30/2024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9BFCC-9ECE-4B03-9EDD-6307CF286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14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 Input pseudo colored image vs input real colored image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026" y="1585499"/>
            <a:ext cx="3572065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79027" y="1589423"/>
            <a:ext cx="3633944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3383" y="1812547"/>
            <a:ext cx="3593034" cy="3604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078129" y="5638996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Matching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4457569" y="5638996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Global Histogram Matching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9018364" y="5638996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Real Colored 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EC3AD-DC50-C8F2-16B7-7FBDD9DDBEFE}"/>
              </a:ext>
            </a:extLst>
          </p:cNvPr>
          <p:cNvSpPr txBox="1"/>
          <p:nvPr/>
        </p:nvSpPr>
        <p:spPr>
          <a:xfrm>
            <a:off x="3816363" y="6171568"/>
            <a:ext cx="4272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8: Outputs vs original color input</a:t>
            </a:r>
          </a:p>
        </p:txBody>
      </p:sp>
    </p:spTree>
    <p:extLst>
      <p:ext uri="{BB962C8B-B14F-4D97-AF65-F5344CB8AC3E}">
        <p14:creationId xmlns:p14="http://schemas.microsoft.com/office/powerpoint/2010/main" val="1407672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</a:t>
            </a:r>
          </a:p>
          <a:p>
            <a:pPr marL="114300" indent="0">
              <a:buSzPct val="100000"/>
              <a:buNone/>
            </a:pPr>
            <a:r>
              <a:rPr lang="en-US" dirty="0"/>
              <a:t> </a:t>
            </a:r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453" y="1608722"/>
            <a:ext cx="3581211" cy="3784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0443" y="1579484"/>
            <a:ext cx="3631112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7452" y="1579484"/>
            <a:ext cx="3779135" cy="3843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302026" y="5629059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Contour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4920837" y="5669210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Contour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7918379" y="5669210"/>
            <a:ext cx="43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Matching result snippet from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D7C3E-5F0E-E842-2533-79A2811F5C81}"/>
              </a:ext>
            </a:extLst>
          </p:cNvPr>
          <p:cNvSpPr txBox="1"/>
          <p:nvPr/>
        </p:nvSpPr>
        <p:spPr>
          <a:xfrm>
            <a:off x="3816363" y="6171568"/>
            <a:ext cx="4230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9: Contours and Console output</a:t>
            </a:r>
          </a:p>
        </p:txBody>
      </p:sp>
    </p:spTree>
    <p:extLst>
      <p:ext uri="{BB962C8B-B14F-4D97-AF65-F5344CB8AC3E}">
        <p14:creationId xmlns:p14="http://schemas.microsoft.com/office/powerpoint/2010/main" val="385555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409" y="1591513"/>
            <a:ext cx="381929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6350" y="1597519"/>
            <a:ext cx="3819299" cy="3807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7456" y="1401764"/>
            <a:ext cx="3779135" cy="3981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104204" y="5634140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5041381" y="5669210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808544" y="5669210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60506-6A33-F757-9A16-2B63A2A9EE4B}"/>
              </a:ext>
            </a:extLst>
          </p:cNvPr>
          <p:cNvSpPr txBox="1"/>
          <p:nvPr/>
        </p:nvSpPr>
        <p:spPr>
          <a:xfrm>
            <a:off x="3816363" y="6171568"/>
            <a:ext cx="5410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10: Pseudo color using area. Moments </a:t>
            </a:r>
            <a:r>
              <a:rPr lang="en-US" sz="2000" dirty="0" err="1"/>
              <a:t>etc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0662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 ( object histogram)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409" y="1591513"/>
            <a:ext cx="381929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6350" y="1597519"/>
            <a:ext cx="3819299" cy="3807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29285" y="1529805"/>
            <a:ext cx="3657012" cy="3853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E731A8-7872-FA4F-F7F7-19BAC32CA1E9}"/>
              </a:ext>
            </a:extLst>
          </p:cNvPr>
          <p:cNvSpPr txBox="1"/>
          <p:nvPr/>
        </p:nvSpPr>
        <p:spPr>
          <a:xfrm>
            <a:off x="1198946" y="5545216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D579-CBB7-1447-F31F-268004EA0234}"/>
              </a:ext>
            </a:extLst>
          </p:cNvPr>
          <p:cNvSpPr txBox="1"/>
          <p:nvPr/>
        </p:nvSpPr>
        <p:spPr>
          <a:xfrm>
            <a:off x="5324526" y="5608075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DE8AE-23E8-D89F-44C8-F356E20A8288}"/>
              </a:ext>
            </a:extLst>
          </p:cNvPr>
          <p:cNvSpPr txBox="1"/>
          <p:nvPr/>
        </p:nvSpPr>
        <p:spPr>
          <a:xfrm>
            <a:off x="8808544" y="5669210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48683-E15B-1E40-28F8-817ADE41D248}"/>
              </a:ext>
            </a:extLst>
          </p:cNvPr>
          <p:cNvSpPr txBox="1"/>
          <p:nvPr/>
        </p:nvSpPr>
        <p:spPr>
          <a:xfrm>
            <a:off x="3816363" y="6171568"/>
            <a:ext cx="51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11: Pseudo color using object histogram</a:t>
            </a:r>
          </a:p>
        </p:txBody>
      </p:sp>
    </p:spTree>
    <p:extLst>
      <p:ext uri="{BB962C8B-B14F-4D97-AF65-F5344CB8AC3E}">
        <p14:creationId xmlns:p14="http://schemas.microsoft.com/office/powerpoint/2010/main" val="1869019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 err="1"/>
              <a:t>Haralick</a:t>
            </a:r>
            <a:r>
              <a:rPr lang="en-US" dirty="0"/>
              <a:t> feature based matching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409" y="1591513"/>
            <a:ext cx="381929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6350" y="1597519"/>
            <a:ext cx="3819299" cy="3807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19022" y="1401764"/>
            <a:ext cx="3756002" cy="3981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90BBC-CC11-8105-4034-53012AC84D13}"/>
              </a:ext>
            </a:extLst>
          </p:cNvPr>
          <p:cNvSpPr txBox="1"/>
          <p:nvPr/>
        </p:nvSpPr>
        <p:spPr>
          <a:xfrm>
            <a:off x="1104204" y="5634140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A7EA7-FB44-972B-E59E-83E4DBB5D9F5}"/>
              </a:ext>
            </a:extLst>
          </p:cNvPr>
          <p:cNvSpPr txBox="1"/>
          <p:nvPr/>
        </p:nvSpPr>
        <p:spPr>
          <a:xfrm>
            <a:off x="5324526" y="5608075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123AC-E070-AE49-C87E-354E2A54C3A4}"/>
              </a:ext>
            </a:extLst>
          </p:cNvPr>
          <p:cNvSpPr txBox="1"/>
          <p:nvPr/>
        </p:nvSpPr>
        <p:spPr>
          <a:xfrm>
            <a:off x="8808544" y="5669210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0D491-00CD-7E25-716E-BEB287B3F53D}"/>
              </a:ext>
            </a:extLst>
          </p:cNvPr>
          <p:cNvSpPr txBox="1"/>
          <p:nvPr/>
        </p:nvSpPr>
        <p:spPr>
          <a:xfrm>
            <a:off x="3816363" y="6171568"/>
            <a:ext cx="5086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12: Pseudo color using </a:t>
            </a:r>
            <a:r>
              <a:rPr lang="en-US" sz="2000" dirty="0" err="1"/>
              <a:t>Haralick</a:t>
            </a:r>
            <a:r>
              <a:rPr lang="en-US" sz="2000" dirty="0"/>
              <a:t> feature</a:t>
            </a:r>
          </a:p>
        </p:txBody>
      </p:sp>
    </p:spTree>
    <p:extLst>
      <p:ext uri="{BB962C8B-B14F-4D97-AF65-F5344CB8AC3E}">
        <p14:creationId xmlns:p14="http://schemas.microsoft.com/office/powerpoint/2010/main" val="3356819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Global Histogram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409" y="1591513"/>
            <a:ext cx="381929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6350" y="1597519"/>
            <a:ext cx="3819299" cy="3807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33894" y="1413339"/>
            <a:ext cx="3726258" cy="3981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90BBC-CC11-8105-4034-53012AC84D13}"/>
              </a:ext>
            </a:extLst>
          </p:cNvPr>
          <p:cNvSpPr txBox="1"/>
          <p:nvPr/>
        </p:nvSpPr>
        <p:spPr>
          <a:xfrm>
            <a:off x="1104204" y="5634140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A7EA7-FB44-972B-E59E-83E4DBB5D9F5}"/>
              </a:ext>
            </a:extLst>
          </p:cNvPr>
          <p:cNvSpPr txBox="1"/>
          <p:nvPr/>
        </p:nvSpPr>
        <p:spPr>
          <a:xfrm>
            <a:off x="5324526" y="5608075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123AC-E070-AE49-C87E-354E2A54C3A4}"/>
              </a:ext>
            </a:extLst>
          </p:cNvPr>
          <p:cNvSpPr txBox="1"/>
          <p:nvPr/>
        </p:nvSpPr>
        <p:spPr>
          <a:xfrm>
            <a:off x="8808544" y="5669210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0D491-00CD-7E25-716E-BEB287B3F53D}"/>
              </a:ext>
            </a:extLst>
          </p:cNvPr>
          <p:cNvSpPr txBox="1"/>
          <p:nvPr/>
        </p:nvSpPr>
        <p:spPr>
          <a:xfrm>
            <a:off x="3816363" y="6171568"/>
            <a:ext cx="5173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13: Pseudo color using global histogram</a:t>
            </a:r>
          </a:p>
        </p:txBody>
      </p:sp>
    </p:spTree>
    <p:extLst>
      <p:ext uri="{BB962C8B-B14F-4D97-AF65-F5344CB8AC3E}">
        <p14:creationId xmlns:p14="http://schemas.microsoft.com/office/powerpoint/2010/main" val="4267558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 Comparative outputs 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026" y="1620068"/>
            <a:ext cx="3572065" cy="3762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3148" y="1579484"/>
            <a:ext cx="3625701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99920" y="1579484"/>
            <a:ext cx="3559959" cy="3801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89668" y="5691033"/>
            <a:ext cx="424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 and other feature Matching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4550542" y="5705985"/>
            <a:ext cx="309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Haralick</a:t>
            </a:r>
            <a:r>
              <a:rPr lang="en-US" sz="2000" dirty="0"/>
              <a:t> feature Matching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683020" y="5691033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Global Histogram Matching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7B6AF-C8FC-6F98-F6AA-2A13E0BC1005}"/>
              </a:ext>
            </a:extLst>
          </p:cNvPr>
          <p:cNvSpPr txBox="1"/>
          <p:nvPr/>
        </p:nvSpPr>
        <p:spPr>
          <a:xfrm>
            <a:off x="3816363" y="6171568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14: Output Comparison</a:t>
            </a:r>
          </a:p>
        </p:txBody>
      </p:sp>
    </p:spTree>
    <p:extLst>
      <p:ext uri="{BB962C8B-B14F-4D97-AF65-F5344CB8AC3E}">
        <p14:creationId xmlns:p14="http://schemas.microsoft.com/office/powerpoint/2010/main" val="1205888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Input pseudo colored image vs input real colored image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026" y="1620068"/>
            <a:ext cx="3572065" cy="3762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97504" y="1579484"/>
            <a:ext cx="359698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99918" y="1834808"/>
            <a:ext cx="3559959" cy="35880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956573" y="5616156"/>
            <a:ext cx="231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Feature Matching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9390234" y="5676465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Real 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FDC45-DB39-5788-E15F-B50B64E8CE04}"/>
              </a:ext>
            </a:extLst>
          </p:cNvPr>
          <p:cNvSpPr txBox="1"/>
          <p:nvPr/>
        </p:nvSpPr>
        <p:spPr>
          <a:xfrm>
            <a:off x="4457568" y="5669210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Global Histogram Matching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AA81A-6FC1-7DAD-0637-F7414949D1C2}"/>
              </a:ext>
            </a:extLst>
          </p:cNvPr>
          <p:cNvSpPr txBox="1"/>
          <p:nvPr/>
        </p:nvSpPr>
        <p:spPr>
          <a:xfrm>
            <a:off x="3816363" y="6171568"/>
            <a:ext cx="325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15: Output vs real input</a:t>
            </a:r>
          </a:p>
        </p:txBody>
      </p:sp>
    </p:spTree>
    <p:extLst>
      <p:ext uri="{BB962C8B-B14F-4D97-AF65-F5344CB8AC3E}">
        <p14:creationId xmlns:p14="http://schemas.microsoft.com/office/powerpoint/2010/main" val="1972579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81" y="143334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sz="3200" u="sng" dirty="0">
                <a:solidFill>
                  <a:schemeClr val="accent1"/>
                </a:solidFill>
              </a:rPr>
              <a:t>Local Region Coloring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the local region coloring , the user selects a region of interest from the reference image and input image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indices of the ROI of reference grey and reference colored image are then used to obtain a colormap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Then the input ROI is traversed, and color is put according to the obtained colormap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Histogram matching of input ROI and output ROI is also done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622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9" y="1606964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pixels inside region of interest are marked as 1 and the rest are marked 0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For coloring only these ‘1’ marked pixels are colored. The rest remain black.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88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lang="en-US" dirty="0"/>
              <a:t>To detect and match objects</a:t>
            </a:r>
          </a:p>
          <a:p>
            <a:pPr>
              <a:buSzPct val="100000"/>
            </a:pPr>
            <a:r>
              <a:rPr lang="en-US" dirty="0"/>
              <a:t>To match histograms locally and globally</a:t>
            </a:r>
          </a:p>
          <a:p>
            <a:pPr>
              <a:buSzPct val="100000"/>
            </a:pPr>
            <a:r>
              <a:rPr lang="en-US" dirty="0"/>
              <a:t>To obtain a simple colormap from an image</a:t>
            </a:r>
          </a:p>
          <a:p>
            <a:pPr>
              <a:buSzPct val="100000"/>
            </a:pPr>
            <a:r>
              <a:rPr lang="en-US" dirty="0"/>
              <a:t>To color an input greyscale image according to a reference image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B35B6-0A71-1FB2-C735-9DFC9F6D57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CFBA4ED-54EB-4AF1-B371-F64E279204CD}" type="datetime1">
              <a:rPr lang="en-US" smtClean="0"/>
              <a:t>6/30/2024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CE40-B1EF-B619-34F6-B8F8E018C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117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Input and Reference Image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4878" y="1643493"/>
            <a:ext cx="381929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57644" y="1643493"/>
            <a:ext cx="3819299" cy="3807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2899208" y="562483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7271087" y="5624839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06178-8A35-85ED-E11F-A6C05C9DDAAC}"/>
              </a:ext>
            </a:extLst>
          </p:cNvPr>
          <p:cNvSpPr txBox="1"/>
          <p:nvPr/>
        </p:nvSpPr>
        <p:spPr>
          <a:xfrm>
            <a:off x="3816363" y="6171568"/>
            <a:ext cx="4041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16: Input and reference Image</a:t>
            </a:r>
          </a:p>
        </p:txBody>
      </p:sp>
    </p:spTree>
    <p:extLst>
      <p:ext uri="{BB962C8B-B14F-4D97-AF65-F5344CB8AC3E}">
        <p14:creationId xmlns:p14="http://schemas.microsoft.com/office/powerpoint/2010/main" val="1579759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Region of Interest (ROI) and Output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2530" y="1585498"/>
            <a:ext cx="355453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2588" y="1579492"/>
            <a:ext cx="3558371" cy="3807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570040" y="5608075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ROI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5324526" y="5608075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ROI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EE7DD-4460-BC8C-29B6-DE940E9B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96478" y="1593387"/>
            <a:ext cx="3554539" cy="3791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89489-9C97-8D07-4B96-23028E032B1D}"/>
              </a:ext>
            </a:extLst>
          </p:cNvPr>
          <p:cNvSpPr txBox="1"/>
          <p:nvPr/>
        </p:nvSpPr>
        <p:spPr>
          <a:xfrm>
            <a:off x="9692963" y="560807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005C7-A69A-0234-CFB3-01CC6BB5C0A3}"/>
              </a:ext>
            </a:extLst>
          </p:cNvPr>
          <p:cNvSpPr txBox="1"/>
          <p:nvPr/>
        </p:nvSpPr>
        <p:spPr>
          <a:xfrm>
            <a:off x="3816363" y="6171568"/>
            <a:ext cx="3902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17: ROI Selection and output</a:t>
            </a:r>
          </a:p>
        </p:txBody>
      </p:sp>
    </p:spTree>
    <p:extLst>
      <p:ext uri="{BB962C8B-B14F-4D97-AF65-F5344CB8AC3E}">
        <p14:creationId xmlns:p14="http://schemas.microsoft.com/office/powerpoint/2010/main" val="1445063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9" y="1606964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features used for object matching are unable to correctly match objects in some cases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haralick</a:t>
            </a:r>
            <a:r>
              <a:rPr lang="en-US" dirty="0"/>
              <a:t> feature calculation take a lot of time, making the output generation process significantly slower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case of different orientation of same object, the reference orientation was not altered to match the input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For this reason, avg local colormap was used instead of exact color copying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41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9" y="1606964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Pseudo coloring enhances visual representation of greyscale images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For object matching, there are several challenges. If all the features used for matching are scale invariant, then a large object can match to a very small object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Morphological closing operation can fill gaps which are smaller than structuring element. In this case this helped greatly for removing too small objects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324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Conclusion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9" y="1606964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features used were able to match some of the same objects with different orientation, but not all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Haralick</a:t>
            </a:r>
            <a:r>
              <a:rPr lang="en-US" dirty="0"/>
              <a:t> features take a long time for computation, In this case, they did not enhance the output significantly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97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25705-D2DD-6486-3C21-0FDCEF241D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1C86B2-491A-4D51-8894-29AAC2467C48}" type="datetime1">
              <a:rPr lang="en-US" smtClean="0"/>
              <a:t>6/30/2024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BF10-09C5-96A1-47A1-AADB967D93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E8D9BD-18FB-831B-5963-098BB9EA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82" y="136525"/>
            <a:ext cx="10259028" cy="5232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472C4"/>
                </a:solidFill>
              </a:rPr>
              <a:t>Video (Main Project)</a:t>
            </a:r>
            <a:endParaRPr lang="en-US" dirty="0"/>
          </a:p>
        </p:txBody>
      </p:sp>
      <p:pic>
        <p:nvPicPr>
          <p:cNvPr id="3" name="2024-06-30 13-14-46">
            <a:hlinkClick r:id="" action="ppaction://media"/>
            <a:extLst>
              <a:ext uri="{FF2B5EF4-FFF2-40B4-BE49-F238E27FC236}">
                <a16:creationId xmlns:a16="http://schemas.microsoft.com/office/drawing/2014/main" id="{D5719DED-ADAA-0F26-ECE6-BAEE1C12F3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384" y="764852"/>
            <a:ext cx="9940439" cy="55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25705-D2DD-6486-3C21-0FDCEF241D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1C86B2-491A-4D51-8894-29AAC2467C48}" type="datetime1">
              <a:rPr lang="en-US" smtClean="0"/>
              <a:t>6/30/2024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BF10-09C5-96A1-47A1-AADB967D93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E8D9BD-18FB-831B-5963-098BB9EA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82" y="136525"/>
            <a:ext cx="10259028" cy="5232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472C4"/>
                </a:solidFill>
              </a:rPr>
              <a:t>Video (</a:t>
            </a:r>
            <a:r>
              <a:rPr lang="en-US" dirty="0" err="1">
                <a:solidFill>
                  <a:srgbClr val="4472C4"/>
                </a:solidFill>
              </a:rPr>
              <a:t>Haralick</a:t>
            </a:r>
            <a:r>
              <a:rPr lang="en-US" dirty="0">
                <a:solidFill>
                  <a:srgbClr val="4472C4"/>
                </a:solidFill>
              </a:rPr>
              <a:t> Feature)</a:t>
            </a:r>
            <a:endParaRPr lang="en-US" dirty="0"/>
          </a:p>
        </p:txBody>
      </p:sp>
      <p:pic>
        <p:nvPicPr>
          <p:cNvPr id="2" name="2024-06-30 13-26-04">
            <a:hlinkClick r:id="" action="ppaction://media"/>
            <a:extLst>
              <a:ext uri="{FF2B5EF4-FFF2-40B4-BE49-F238E27FC236}">
                <a16:creationId xmlns:a16="http://schemas.microsoft.com/office/drawing/2014/main" id="{C0C21329-129D-9BCE-BF77-D44637DB6A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25705-D2DD-6486-3C21-0FDCEF241D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1C86B2-491A-4D51-8894-29AAC2467C48}" type="datetime1">
              <a:rPr lang="en-US" smtClean="0"/>
              <a:t>6/30/2024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BF10-09C5-96A1-47A1-AADB967D93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E8D9BD-18FB-831B-5963-098BB9EA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693" y="2728666"/>
            <a:ext cx="2839656" cy="1400668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4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Introduction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36F14-9D41-C50C-7378-1CC13CF7C4A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190A2FE-F462-4590-B78F-32CE7ED0B166}" type="datetime1">
              <a:rPr lang="en-US" smtClean="0"/>
              <a:t>6/30/2024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BFFE7-11C5-119C-EDC2-577EA2B21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FF721-C0D5-684D-DDF5-170A93891C3F}"/>
              </a:ext>
            </a:extLst>
          </p:cNvPr>
          <p:cNvSpPr txBox="1"/>
          <p:nvPr/>
        </p:nvSpPr>
        <p:spPr>
          <a:xfrm>
            <a:off x="967408" y="1690688"/>
            <a:ext cx="93030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Pseudo coloring or false color imaging assigns color values to grayscale images based on the intensity values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feature vector is an n-dimensional vector that represents some object or attribute in an image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 matching involves comparing feature vectors of objects to determine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6831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Tools Used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36F14-9D41-C50C-7378-1CC13CF7C4A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190A2FE-F462-4590-B78F-32CE7ED0B166}" type="datetime1">
              <a:rPr lang="en-US" smtClean="0"/>
              <a:t>6/30/2024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BFFE7-11C5-119C-EDC2-577EA2B21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FF721-C0D5-684D-DDF5-170A93891C3F}"/>
              </a:ext>
            </a:extLst>
          </p:cNvPr>
          <p:cNvSpPr txBox="1"/>
          <p:nvPr/>
        </p:nvSpPr>
        <p:spPr>
          <a:xfrm>
            <a:off x="967408" y="1690688"/>
            <a:ext cx="9303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Tkinter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7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35" y="120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35" y="1110007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dirty="0"/>
              <a:t>A basic interface has been built using </a:t>
            </a:r>
            <a:r>
              <a:rPr lang="en-US" dirty="0" err="1"/>
              <a:t>tkinter</a:t>
            </a: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  <a:p>
            <a:pPr>
              <a:buSzPct val="100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997796-228C-0034-5D3D-AFCF1845893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4E0801D-52C6-4FE7-A1A9-F9D08235028B}" type="datetime1">
              <a:rPr lang="en-US" smtClean="0"/>
              <a:t>6/30/2024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CEABC0-0E70-80B7-DE6A-0D141DF520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0728AF-EFD2-DF5F-A452-082A6D0C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58" y="1798919"/>
            <a:ext cx="6412524" cy="4199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552EE4-2B53-2748-4498-26470EAA6516}"/>
              </a:ext>
            </a:extLst>
          </p:cNvPr>
          <p:cNvSpPr txBox="1"/>
          <p:nvPr/>
        </p:nvSpPr>
        <p:spPr>
          <a:xfrm>
            <a:off x="4467828" y="6156295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1: Interface</a:t>
            </a:r>
          </a:p>
        </p:txBody>
      </p:sp>
    </p:spTree>
    <p:extLst>
      <p:ext uri="{BB962C8B-B14F-4D97-AF65-F5344CB8AC3E}">
        <p14:creationId xmlns:p14="http://schemas.microsoft.com/office/powerpoint/2010/main" val="333469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The input image can be false colored in 2 ways.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Global pseudo-coloring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Local pseudo-coloring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r>
              <a:rPr lang="en-US" dirty="0"/>
              <a:t>For Global pseudo-color, multiple techniques have been used.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Object based (scale variant and invariant features, </a:t>
            </a:r>
            <a:r>
              <a:rPr lang="en-US" dirty="0" err="1"/>
              <a:t>haralick</a:t>
            </a:r>
            <a:r>
              <a:rPr lang="en-US" dirty="0"/>
              <a:t> features)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Histogram based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>
              <a:buSzPct val="100000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17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557268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For object based global pseudo- color, first closing has been performed to fill holes 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Contour is detected to find objects in both reference and input greyscale image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For each object, feature vector is calculated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Then each feature vector in input image is matched with all the feature vectors of reference image 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Finally, the pair with minimum distance is identified as matched objects.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60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557268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bounding rectangles for the matched pair are then calculated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Then a local colormap is obtained by mapping the reference grey patch and reference color patch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input patch is colored according to this map in two ways-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In first output, the color values are put directly on input patch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In second output, the histogram of the input patch is matched to the reference patch histogram, then color values are added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7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</TotalTime>
  <Words>1274</Words>
  <Application>Microsoft Office PowerPoint</Application>
  <PresentationFormat>Widescreen</PresentationFormat>
  <Paragraphs>260</Paragraphs>
  <Slides>37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Times New Roman</vt:lpstr>
      <vt:lpstr>Wingdings</vt:lpstr>
      <vt:lpstr>Office Theme</vt:lpstr>
      <vt:lpstr>   Context Based Pseudo Coloring</vt:lpstr>
      <vt:lpstr>Outlines</vt:lpstr>
      <vt:lpstr>Objectives</vt:lpstr>
      <vt:lpstr>Introduction</vt:lpstr>
      <vt:lpstr>Tools Used</vt:lpstr>
      <vt:lpstr>Methodology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Limitations</vt:lpstr>
      <vt:lpstr>Conclusion</vt:lpstr>
      <vt:lpstr>Conclusion (Cont’d…)</vt:lpstr>
      <vt:lpstr>Video (Main Project)</vt:lpstr>
      <vt:lpstr>Video (Haralick Feature)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L1: Introduction</dc:title>
  <dc:creator>Microsoft Office User</dc:creator>
  <cp:lastModifiedBy>farhatun shama</cp:lastModifiedBy>
  <cp:revision>119</cp:revision>
  <dcterms:created xsi:type="dcterms:W3CDTF">2022-05-28T04:31:37Z</dcterms:created>
  <dcterms:modified xsi:type="dcterms:W3CDTF">2024-06-30T11:53:46Z</dcterms:modified>
</cp:coreProperties>
</file>